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7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5" r:id="rId5"/>
    <p:sldId id="298" r:id="rId6"/>
    <p:sldId id="301" r:id="rId7"/>
    <p:sldId id="302" r:id="rId8"/>
    <p:sldId id="303" r:id="rId9"/>
    <p:sldId id="306" r:id="rId10"/>
    <p:sldId id="307" r:id="rId11"/>
    <p:sldId id="311" r:id="rId12"/>
    <p:sldId id="293" r:id="rId13"/>
  </p:sldIdLst>
  <p:sldSz cx="9144000" cy="6858000" type="screen4x3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4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0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1956" y="114"/>
      </p:cViewPr>
      <p:guideLst>
        <p:guide orient="horz" pos="2160"/>
        <p:guide pos="288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302" y="-66"/>
      </p:cViewPr>
      <p:guideLst>
        <p:guide orient="horz" pos="268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AOB lawsuits statewide
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AOB lawsuits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30-4012-8DF9-7FA1FD0008E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30-4012-8DF9-7FA1FD0008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30-4012-8DF9-7FA1FD0008E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30-4012-8DF9-7FA1FD0008E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153,007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F9-472C-8622-196AF112FB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#,##0_);\(#,##0\)</c:formatCode>
                <c:ptCount val="6"/>
                <c:pt idx="0">
                  <c:v>79320</c:v>
                </c:pt>
                <c:pt idx="1">
                  <c:v>76219</c:v>
                </c:pt>
                <c:pt idx="2">
                  <c:v>82237</c:v>
                </c:pt>
                <c:pt idx="3">
                  <c:v>100063</c:v>
                </c:pt>
                <c:pt idx="4">
                  <c:v>129769</c:v>
                </c:pt>
                <c:pt idx="5">
                  <c:v>153007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0-4012-8DF9-7FA1FD000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777472"/>
        <c:axId val="588781080"/>
      </c:barChart>
      <c:catAx>
        <c:axId val="5887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781080"/>
        <c:crosses val="autoZero"/>
        <c:auto val="1"/>
        <c:lblAlgn val="ctr"/>
        <c:lblOffset val="100"/>
        <c:noMultiLvlLbl val="0"/>
      </c:catAx>
      <c:valAx>
        <c:axId val="588781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AOB lawsuits filed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7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AOB lawsuits</a:t>
            </a:r>
            <a:r>
              <a:rPr lang="en-US" baseline="0" dirty="0"/>
              <a:t> by region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South Florida*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491188601424823E-2"/>
                  <c:y val="-4.96023706027449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F4-4524-AE04-A00761375B86}"/>
                </c:ext>
              </c:extLst>
            </c:dLbl>
            <c:dLbl>
              <c:idx val="5"/>
              <c:layout>
                <c:manualLayout>
                  <c:x val="5.5968397651080908E-2"/>
                  <c:y val="-2.4801185301372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F4-4524-AE04-A00761375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55834</c:v>
                </c:pt>
                <c:pt idx="1">
                  <c:v>51894</c:v>
                </c:pt>
                <c:pt idx="2">
                  <c:v>56915</c:v>
                </c:pt>
                <c:pt idx="3">
                  <c:v>57256</c:v>
                </c:pt>
                <c:pt idx="4">
                  <c:v>65230</c:v>
                </c:pt>
                <c:pt idx="5">
                  <c:v>73320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4-4524-AE04-A00761375B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Tampa and I-4 corridor**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92125984251968E-2"/>
                  <c:y val="-4.96023706027449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F4-4524-AE04-A00761375B86}"/>
                </c:ext>
              </c:extLst>
            </c:dLbl>
            <c:dLbl>
              <c:idx val="5"/>
              <c:layout>
                <c:manualLayout>
                  <c:x val="5.6992875890513578E-2"/>
                  <c:y val="-2.48011853013729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F4-4524-AE04-A00761375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17409</c:v>
                </c:pt>
                <c:pt idx="1">
                  <c:v>17723</c:v>
                </c:pt>
                <c:pt idx="2">
                  <c:v>17132</c:v>
                </c:pt>
                <c:pt idx="3">
                  <c:v>33461</c:v>
                </c:pt>
                <c:pt idx="4">
                  <c:v>52631</c:v>
                </c:pt>
                <c:pt idx="5">
                  <c:v>63746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4-4524-AE04-A00761375B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9992500937382801E-2"/>
                  <c:y val="4.96023706027449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F4-4524-AE04-A00761375B86}"/>
                </c:ext>
              </c:extLst>
            </c:dLbl>
            <c:dLbl>
              <c:idx val="5"/>
              <c:layout>
                <c:manualLayout>
                  <c:x val="5.6992875890513578E-2"/>
                  <c:y val="-2.4801185301372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F4-4524-AE04-A00761375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6077</c:v>
                </c:pt>
                <c:pt idx="1">
                  <c:v>6602</c:v>
                </c:pt>
                <c:pt idx="2">
                  <c:v>8190</c:v>
                </c:pt>
                <c:pt idx="3">
                  <c:v>9346</c:v>
                </c:pt>
                <c:pt idx="4">
                  <c:v>11908</c:v>
                </c:pt>
                <c:pt idx="5">
                  <c:v>15941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4-4524-AE04-A00761375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433464"/>
        <c:axId val="510430840"/>
      </c:barChart>
      <c:catAx>
        <c:axId val="51043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30840"/>
        <c:crosses val="autoZero"/>
        <c:auto val="1"/>
        <c:lblAlgn val="ctr"/>
        <c:lblOffset val="100"/>
        <c:noMultiLvlLbl val="0"/>
      </c:catAx>
      <c:valAx>
        <c:axId val="510430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AOB lawsuits filed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3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Adjustment</a:t>
            </a:r>
            <a:r>
              <a:rPr lang="en-US" baseline="0" dirty="0"/>
              <a:t> expenses </a:t>
            </a:r>
            <a:r>
              <a:rPr lang="en-US" dirty="0"/>
              <a:t>as a percentage of incurred claims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Legal Costs as a Percentage of Incurred Claims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6A-4D10-A0BD-13EE19F4A3A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6A-4D10-A0BD-13EE19F4A3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6A-4D10-A0BD-13EE19F4A3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6A-4D10-A0BD-13EE19F4A3A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6A-4D10-A0BD-13EE19F4A3A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6A-4D10-A0BD-13EE19F4A3A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6A-4D10-A0BD-13EE19F4A3A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6A-4D10-A0BD-13EE19F4A3A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6A-4D10-A0BD-13EE19F4A3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6.1934364410321047E-2</c:v>
                </c:pt>
                <c:pt idx="1">
                  <c:v>5.4368584609863518E-2</c:v>
                </c:pt>
                <c:pt idx="2">
                  <c:v>4.9090201579937799E-2</c:v>
                </c:pt>
                <c:pt idx="3">
                  <c:v>4.9212204390021559E-2</c:v>
                </c:pt>
                <c:pt idx="4">
                  <c:v>7.0652181836494493E-2</c:v>
                </c:pt>
                <c:pt idx="5">
                  <c:v>9.2260436551730357E-2</c:v>
                </c:pt>
                <c:pt idx="6">
                  <c:v>0.11212444551196507</c:v>
                </c:pt>
                <c:pt idx="7">
                  <c:v>0.18106468165749925</c:v>
                </c:pt>
                <c:pt idx="8">
                  <c:v>0.21889623686056273</c:v>
                </c:pt>
                <c:pt idx="9">
                  <c:v>9.5305692487478472E-2</c:v>
                </c:pt>
                <c:pt idx="10">
                  <c:v>9.6566978283036869E-2</c:v>
                </c:pt>
                <c:pt idx="11">
                  <c:v>8.7362895997858472E-2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A-4D10-A0BD-13EE19F4A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6573664"/>
        <c:axId val="596570384"/>
      </c:barChart>
      <c:catAx>
        <c:axId val="5965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570384"/>
        <c:crosses val="autoZero"/>
        <c:auto val="1"/>
        <c:lblAlgn val="ctr"/>
        <c:lblOffset val="100"/>
        <c:noMultiLvlLbl val="0"/>
      </c:catAx>
      <c:valAx>
        <c:axId val="5965703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57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PIP</a:t>
            </a:r>
            <a:r>
              <a:rPr lang="en-US" baseline="0" dirty="0"/>
              <a:t> AOB Lawsuits Filed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DA-4C6F-9181-8361DD589F9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DA-4C6F-9181-8361DD589F9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A-4C6F-9181-8361DD589F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DA-4C6F-9181-8361DD589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71076</c:v>
                </c:pt>
                <c:pt idx="1">
                  <c:v>62612</c:v>
                </c:pt>
                <c:pt idx="2">
                  <c:v>60843</c:v>
                </c:pt>
                <c:pt idx="3">
                  <c:v>69008</c:v>
                </c:pt>
                <c:pt idx="4">
                  <c:v>80248</c:v>
                </c:pt>
                <c:pt idx="5" formatCode="#,##0">
                  <c:v>94421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A-4C6F-9181-8361DD589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736872"/>
        <c:axId val="597733592"/>
      </c:barChart>
      <c:catAx>
        <c:axId val="59773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33592"/>
        <c:crosses val="autoZero"/>
        <c:auto val="1"/>
        <c:lblAlgn val="ctr"/>
        <c:lblOffset val="100"/>
        <c:noMultiLvlLbl val="0"/>
      </c:catAx>
      <c:valAx>
        <c:axId val="597733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AOB lawsuits filed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36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homeowners</a:t>
            </a:r>
            <a:r>
              <a:rPr lang="en-US" baseline="0" dirty="0"/>
              <a:t> property </a:t>
            </a:r>
            <a:r>
              <a:rPr lang="en-US" dirty="0"/>
              <a:t>lawsuits filed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South Florida*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5555555555552E-2"/>
                  <c:y val="-2.73891064681423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01-490C-8949-D8071162DFB4}"/>
                </c:ext>
              </c:extLst>
            </c:dLbl>
            <c:dLbl>
              <c:idx val="5"/>
              <c:layout>
                <c:manualLayout>
                  <c:x val="5.5555555555555552E-2"/>
                  <c:y val="-3.28669277617709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01-490C-8949-D8071162D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2190</c:v>
                </c:pt>
                <c:pt idx="1">
                  <c:v>2736</c:v>
                </c:pt>
                <c:pt idx="2">
                  <c:v>5709</c:v>
                </c:pt>
                <c:pt idx="3">
                  <c:v>7615</c:v>
                </c:pt>
                <c:pt idx="4">
                  <c:v>8166</c:v>
                </c:pt>
                <c:pt idx="5">
                  <c:v>12570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01-490C-8949-D8071162DF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5555555555525E-2"/>
                  <c:y val="5.47782129362847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01-490C-8949-D8071162DFB4}"/>
                </c:ext>
              </c:extLst>
            </c:dLbl>
            <c:dLbl>
              <c:idx val="5"/>
              <c:layout>
                <c:manualLayout>
                  <c:x val="6.006006006006006E-2"/>
                  <c:y val="-8.21673194044271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01-490C-8949-D8071162D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_(* #,##0_);_(* \(#,##0\);_(* "-"??_);_(@_)</c:formatCode>
                <c:ptCount val="6"/>
                <c:pt idx="0">
                  <c:v>662</c:v>
                </c:pt>
                <c:pt idx="1">
                  <c:v>754</c:v>
                </c:pt>
                <c:pt idx="2">
                  <c:v>1502</c:v>
                </c:pt>
                <c:pt idx="3">
                  <c:v>1652</c:v>
                </c:pt>
                <c:pt idx="4">
                  <c:v>2747</c:v>
                </c:pt>
                <c:pt idx="5">
                  <c:v>6689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01-490C-8949-D8071162D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7274720"/>
        <c:axId val="597275704"/>
      </c:barChart>
      <c:catAx>
        <c:axId val="59727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275704"/>
        <c:crosses val="autoZero"/>
        <c:auto val="1"/>
        <c:lblAlgn val="ctr"/>
        <c:lblOffset val="100"/>
        <c:noMultiLvlLbl val="0"/>
      </c:catAx>
      <c:valAx>
        <c:axId val="597275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AOB lawsuits filed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27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AOB lawsuits filed, percent change from prior year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-0.12077172939068104</c:v>
                </c:pt>
                <c:pt idx="1">
                  <c:v>-2.9682473964139033E-2</c:v>
                </c:pt>
                <c:pt idx="2">
                  <c:v>0.13342304788787862</c:v>
                </c:pt>
                <c:pt idx="3">
                  <c:v>0.16219738213830648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A-4E69-B0D7-CD699D15C7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Auto glass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1.3433656110965715</c:v>
                </c:pt>
                <c:pt idx="1">
                  <c:v>0.40417690417690411</c:v>
                </c:pt>
                <c:pt idx="2">
                  <c:v>0.35091068161934302</c:v>
                </c:pt>
                <c:pt idx="3">
                  <c:v>0.19911686782455118</c:v>
                </c:pt>
                <c:pt idx="4">
                  <c:v>-0.28000000000000003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AA-4E69-B0D7-CD699D15C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607352"/>
        <c:axId val="585610304"/>
      </c:barChart>
      <c:dateAx>
        <c:axId val="58560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10304"/>
        <c:crosses val="autoZero"/>
        <c:auto val="0"/>
        <c:lblOffset val="100"/>
        <c:baseTimeUnit val="days"/>
      </c:dateAx>
      <c:valAx>
        <c:axId val="5856103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07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Statewide auto glass AOB lawsuits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17268449551914"/>
          <c:y val="8.8960976454960261E-2"/>
          <c:w val="0.89332281099997635"/>
          <c:h val="0.77086845195695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Tampa and I-4 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03003003003003E-3"/>
                  <c:y val="-9.77995110024449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3,821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66-4BA8-B221-9DF0848AF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3723</c:v>
                </c:pt>
                <c:pt idx="1">
                  <c:v>5776</c:v>
                </c:pt>
                <c:pt idx="2">
                  <c:v>6378</c:v>
                </c:pt>
                <c:pt idx="3">
                  <c:v>13023</c:v>
                </c:pt>
                <c:pt idx="4">
                  <c:v>17165</c:v>
                </c:pt>
                <c:pt idx="5" formatCode="General">
                  <c:v>13307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6-4BA8-B221-9DF0848AF0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1010883812341616E-16"/>
                  <c:y val="-7.82396088019560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20,367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66-4BA8-B221-9DF0848AF012}"/>
                </c:ext>
              </c:extLst>
            </c:dLbl>
            <c:dLbl>
              <c:idx val="5"/>
              <c:layout>
                <c:manualLayout>
                  <c:x val="0"/>
                  <c:y val="-4.40097799511003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14,629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66-4BA8-B221-9DF0848AF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_(* #,##0_);_(* \(#,##0\);_(* "-"??_);_(@_)</c:formatCode>
                <c:ptCount val="6"/>
                <c:pt idx="0">
                  <c:v>98</c:v>
                </c:pt>
                <c:pt idx="1">
                  <c:v>3178</c:v>
                </c:pt>
                <c:pt idx="2">
                  <c:v>6195</c:v>
                </c:pt>
                <c:pt idx="3">
                  <c:v>3962</c:v>
                </c:pt>
                <c:pt idx="4">
                  <c:v>3202</c:v>
                </c:pt>
                <c:pt idx="5">
                  <c:v>1322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66-4BA8-B221-9DF0848AF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34810256"/>
        <c:axId val="734811896"/>
      </c:barChart>
      <c:catAx>
        <c:axId val="73481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811896"/>
        <c:crosses val="autoZero"/>
        <c:auto val="1"/>
        <c:lblAlgn val="ctr"/>
        <c:lblOffset val="100"/>
        <c:noMultiLvlLbl val="0"/>
      </c:catAx>
      <c:valAx>
        <c:axId val="734811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AOB lawsuits filed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81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Adjustment expenses as a percentage of incurred losses, physical damage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Florida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53453453453454E-2"/>
                  <c:y val="2.5050371958573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9A-420F-9E5E-7BDB532EF9C6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9A-420F-9E5E-7BDB532EF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Sheet1!$B$2:$B$13</c:f>
              <c:numCache>
                <c:formatCode>0.000%</c:formatCode>
                <c:ptCount val="12"/>
                <c:pt idx="0">
                  <c:v>6.5886784449438029E-3</c:v>
                </c:pt>
                <c:pt idx="1">
                  <c:v>5.8702786694379977E-3</c:v>
                </c:pt>
                <c:pt idx="2">
                  <c:v>8.7829914427620653E-3</c:v>
                </c:pt>
                <c:pt idx="3">
                  <c:v>7.9926372633548903E-3</c:v>
                </c:pt>
                <c:pt idx="4">
                  <c:v>6.2475230203688278E-3</c:v>
                </c:pt>
                <c:pt idx="5">
                  <c:v>6.9122118982422832E-3</c:v>
                </c:pt>
                <c:pt idx="6">
                  <c:v>6.526254284163935E-3</c:v>
                </c:pt>
                <c:pt idx="7">
                  <c:v>7.1476244572270036E-3</c:v>
                </c:pt>
                <c:pt idx="8">
                  <c:v>9.1980737486888689E-3</c:v>
                </c:pt>
                <c:pt idx="9">
                  <c:v>1.1250956658786204E-2</c:v>
                </c:pt>
                <c:pt idx="10">
                  <c:v>1.1028590858867763E-2</c:v>
                </c:pt>
                <c:pt idx="11">
                  <c:v>1.0506214300411551E-2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B-4E4C-8D7B-F90F33F06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169848"/>
        <c:axId val="6011672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Nationwide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042042042042031E-2"/>
                  <c:y val="-3.2565483546146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9A-420F-9E5E-7BDB532EF9C6}"/>
                </c:ext>
              </c:extLst>
            </c:dLbl>
            <c:dLbl>
              <c:idx val="11"/>
              <c:layout>
                <c:manualLayout>
                  <c:x val="-4.8048048048048048E-2"/>
                  <c:y val="-4.759570672129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9A-420F-9E5E-7BDB532EF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Sheet1!$C$2:$C$13</c:f>
              <c:numCache>
                <c:formatCode>0.000%</c:formatCode>
                <c:ptCount val="12"/>
                <c:pt idx="0">
                  <c:v>7.2733066751836479E-3</c:v>
                </c:pt>
                <c:pt idx="1">
                  <c:v>5.9437251463373185E-3</c:v>
                </c:pt>
                <c:pt idx="2">
                  <c:v>6.1583771911409317E-3</c:v>
                </c:pt>
                <c:pt idx="3">
                  <c:v>6.0259971624885599E-3</c:v>
                </c:pt>
                <c:pt idx="4">
                  <c:v>5.6745116610826696E-3</c:v>
                </c:pt>
                <c:pt idx="5">
                  <c:v>4.7796619590478309E-3</c:v>
                </c:pt>
                <c:pt idx="6">
                  <c:v>5.3980846341019776E-3</c:v>
                </c:pt>
                <c:pt idx="7">
                  <c:v>4.5509024747212301E-3</c:v>
                </c:pt>
                <c:pt idx="8">
                  <c:v>4.8168566551987282E-3</c:v>
                </c:pt>
                <c:pt idx="9">
                  <c:v>4.4893453045687553E-3</c:v>
                </c:pt>
                <c:pt idx="10">
                  <c:v>4.5951383888001669E-3</c:v>
                </c:pt>
                <c:pt idx="11">
                  <c:v>4.5875833350642308E-3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7B-4E4C-8D7B-F90F33F06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1169848"/>
        <c:axId val="601167224"/>
      </c:lineChart>
      <c:catAx>
        <c:axId val="601169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167224"/>
        <c:crosses val="autoZero"/>
        <c:auto val="1"/>
        <c:lblAlgn val="ctr"/>
        <c:lblOffset val="100"/>
        <c:noMultiLvlLbl val="0"/>
      </c:catAx>
      <c:valAx>
        <c:axId val="601167224"/>
        <c:scaling>
          <c:orientation val="minMax"/>
        </c:scaling>
        <c:delete val="0"/>
        <c:axPos val="l"/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169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100"/>
              <a:t>2/8/2019</a:t>
            </a:fld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092628"/>
            <a:ext cx="3066733" cy="42600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100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0838" y="296863"/>
            <a:ext cx="3835400" cy="287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" y="8261638"/>
            <a:ext cx="7075437" cy="2569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707708" y="3363670"/>
            <a:ext cx="5661660" cy="479256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6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4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9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5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6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spcBef>
                <a:spcPts val="1233"/>
              </a:spcBef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95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33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96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2425" y="298450"/>
            <a:ext cx="3832225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7167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7167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7643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7643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7167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7643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7643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13208" y="3501416"/>
            <a:ext cx="7796213" cy="1038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13978" y="2057065"/>
            <a:ext cx="7886700" cy="1325563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1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ight Triangle 4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14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91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91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951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951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81301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81300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77715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7643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78462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-9144" y="0"/>
            <a:ext cx="731520" cy="731520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491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5491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85" r:id="rId3"/>
    <p:sldLayoutId id="2147483654" r:id="rId4"/>
    <p:sldLayoutId id="2147483664" r:id="rId5"/>
    <p:sldLayoutId id="2147483650" r:id="rId6"/>
    <p:sldLayoutId id="2147483665" r:id="rId7"/>
    <p:sldLayoutId id="2147483655" r:id="rId8"/>
    <p:sldLayoutId id="2147483656" r:id="rId9"/>
    <p:sldLayoutId id="2147483658" r:id="rId10"/>
    <p:sldLayoutId id="2147483659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2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95785"/>
            <a:ext cx="7772400" cy="1380744"/>
          </a:xfrm>
        </p:spPr>
        <p:txBody>
          <a:bodyPr/>
          <a:lstStyle/>
          <a:p>
            <a:r>
              <a:rPr lang="en-US" dirty="0"/>
              <a:t>Florida’s assignment of benefits crisis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67519" y="4136875"/>
            <a:ext cx="7772400" cy="813816"/>
          </a:xfrm>
        </p:spPr>
        <p:txBody>
          <a:bodyPr/>
          <a:lstStyle/>
          <a:p>
            <a:r>
              <a:rPr lang="en-US" dirty="0"/>
              <a:t>Runaway litigation is spreading, and consumers are paying the price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James Lynch, FCAS MAAA, Chief Actuary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212.346.5533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jamesl@iii.org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www.iii.org</a:t>
            </a:r>
            <a:endParaRPr lang="en-US" altLang="en-US" sz="1200" spc="50" dirty="0">
              <a:solidFill>
                <a:srgbClr val="337DB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8005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68339" y="6224159"/>
            <a:ext cx="5148388" cy="415498"/>
          </a:xfrm>
        </p:spPr>
        <p:txBody>
          <a:bodyPr/>
          <a:lstStyle/>
          <a:p>
            <a:r>
              <a:rPr lang="en-US" sz="2400" dirty="0" err="1">
                <a:solidFill>
                  <a:srgbClr val="153B65"/>
                </a:solidFill>
              </a:rPr>
              <a:t>www.iii.org</a:t>
            </a:r>
            <a:endParaRPr lang="en-US" sz="2400" dirty="0">
              <a:solidFill>
                <a:srgbClr val="153B65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580408-EBA3-4C9F-AD36-EBA949F7A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987448"/>
            <a:ext cx="7772400" cy="1380744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143290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543667D-7ADC-45E8-A956-06FAFDA3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Florida’s legal environment drives abuse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E936D06-87D8-4900-96BD-8236A2163E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27540" y="5730178"/>
            <a:ext cx="3386168" cy="415018"/>
          </a:xfrm>
        </p:spPr>
        <p:txBody>
          <a:bodyPr/>
          <a:lstStyle/>
          <a:p>
            <a:r>
              <a:rPr lang="en-US" sz="800" dirty="0"/>
              <a:t>Source: Florida Department of Financial Services Service of Process Database, Insurance Information Institute.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4FE8055-B9FD-4B34-8842-B7FE9C5F6F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65234" y="1180718"/>
            <a:ext cx="4153168" cy="640080"/>
          </a:xfrm>
        </p:spPr>
        <p:txBody>
          <a:bodyPr/>
          <a:lstStyle/>
          <a:p>
            <a:r>
              <a:rPr lang="en-US" dirty="0"/>
              <a:t>One-way attorney’s fee statute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5A2F2D4-722E-4282-BF0A-2FC22F43849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65234" y="3510153"/>
            <a:ext cx="4153168" cy="640080"/>
          </a:xfrm>
        </p:spPr>
        <p:txBody>
          <a:bodyPr/>
          <a:lstStyle/>
          <a:p>
            <a:r>
              <a:rPr lang="en-US" dirty="0"/>
              <a:t>No insurer consent needed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8408F51-2F16-448F-876D-158303BD060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661648" y="1180718"/>
            <a:ext cx="4153168" cy="640080"/>
          </a:xfrm>
        </p:spPr>
        <p:txBody>
          <a:bodyPr/>
          <a:lstStyle/>
          <a:p>
            <a:r>
              <a:rPr lang="en-US" dirty="0"/>
              <a:t>AOB lawsuits are increasing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9AE46-8B47-40AD-ABA7-D247698B843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369996" y="1900808"/>
            <a:ext cx="4148137" cy="14173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plaintiff wins lawsuit, insurer pays their attorney’s fees – but if plaintiff loses, they don’t pay insurer’s fees</a:t>
            </a:r>
          </a:p>
        </p:txBody>
      </p:sp>
      <p:graphicFrame>
        <p:nvGraphicFramePr>
          <p:cNvPr id="25" name="Content Placeholder 24">
            <a:extLst>
              <a:ext uri="{FF2B5EF4-FFF2-40B4-BE49-F238E27FC236}">
                <a16:creationId xmlns:a16="http://schemas.microsoft.com/office/drawing/2014/main" id="{054C6FAD-EBA2-4FB6-8636-DA9063365CE5}"/>
              </a:ext>
            </a:extLst>
          </p:cNvPr>
          <p:cNvGraphicFramePr>
            <a:graphicFrameLocks noGrp="1"/>
          </p:cNvGraphicFramePr>
          <p:nvPr>
            <p:ph sz="quarter" idx="37"/>
            <p:extLst>
              <p:ext uri="{D42A27DB-BD31-4B8C-83A1-F6EECF244321}">
                <p14:modId xmlns:p14="http://schemas.microsoft.com/office/powerpoint/2010/main" val="3112585882"/>
              </p:ext>
            </p:extLst>
          </p:nvPr>
        </p:nvGraphicFramePr>
        <p:xfrm>
          <a:off x="4662396" y="1901444"/>
          <a:ext cx="4151312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6AA2A95-4833-4320-B782-FC808ED86CC1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69996" y="4232529"/>
            <a:ext cx="4148137" cy="14173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Insureds can assign their benefits to a third-party without insurer consent or knowledge</a:t>
            </a:r>
          </a:p>
        </p:txBody>
      </p:sp>
    </p:spTree>
    <p:extLst>
      <p:ext uri="{BB962C8B-B14F-4D97-AF65-F5344CB8AC3E}">
        <p14:creationId xmlns:p14="http://schemas.microsoft.com/office/powerpoint/2010/main" val="363640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F1C6-9371-4880-AC79-C2AD5FD4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36217"/>
            <a:ext cx="8458200" cy="950976"/>
          </a:xfrm>
        </p:spPr>
        <p:txBody>
          <a:bodyPr/>
          <a:lstStyle/>
          <a:p>
            <a:r>
              <a:rPr lang="en-US" dirty="0"/>
              <a:t>The abuse is spreading across Florida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3739B-6FC1-4F55-8210-C1947B99E8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800" dirty="0"/>
              <a:t>*Miami-Dade, Broward, and Palm Beach Counties. </a:t>
            </a:r>
          </a:p>
          <a:p>
            <a:r>
              <a:rPr lang="en-US" sz="800" dirty="0"/>
              <a:t>**Pinellas, Hillsborough, Orange, Volusia, Osceola, Polk and Seminole Counties.</a:t>
            </a:r>
          </a:p>
          <a:p>
            <a:r>
              <a:rPr lang="en-US" sz="800" dirty="0"/>
              <a:t>Source: Florida Department of Financial Services Service of Process Database, Insurance Information Institute.</a:t>
            </a:r>
          </a:p>
        </p:txBody>
      </p:sp>
      <p:graphicFrame>
        <p:nvGraphicFramePr>
          <p:cNvPr id="27" name="Content Placeholder 26">
            <a:extLst>
              <a:ext uri="{FF2B5EF4-FFF2-40B4-BE49-F238E27FC236}">
                <a16:creationId xmlns:a16="http://schemas.microsoft.com/office/drawing/2014/main" id="{AE0E23C9-6A95-452C-B975-A6B71E073075}"/>
              </a:ext>
            </a:extLst>
          </p:cNvPr>
          <p:cNvGraphicFramePr>
            <a:graphicFrameLocks noGrp="1"/>
          </p:cNvGraphicFramePr>
          <p:nvPr>
            <p:ph sz="quarter" idx="31"/>
            <p:extLst>
              <p:ext uri="{D42A27DB-BD31-4B8C-83A1-F6EECF244321}">
                <p14:modId xmlns:p14="http://schemas.microsoft.com/office/powerpoint/2010/main" val="2027710285"/>
              </p:ext>
            </p:extLst>
          </p:nvPr>
        </p:nvGraphicFramePr>
        <p:xfrm>
          <a:off x="381000" y="1003852"/>
          <a:ext cx="8467725" cy="512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65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4AEF-8DC2-48D7-A950-B52CED51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 abuse and impacts on PIP legal costs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0E5AA6B-C83B-495A-A15C-24A7E711B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989001"/>
              </p:ext>
            </p:extLst>
          </p:nvPr>
        </p:nvGraphicFramePr>
        <p:xfrm>
          <a:off x="385763" y="1465545"/>
          <a:ext cx="8458200" cy="445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F9687-77A9-4ACB-BF0A-F1671A9FF3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807" y="786355"/>
            <a:ext cx="8454009" cy="396947"/>
          </a:xfrm>
        </p:spPr>
        <p:txBody>
          <a:bodyPr/>
          <a:lstStyle/>
          <a:p>
            <a:r>
              <a:rPr lang="en-US" b="1" dirty="0"/>
              <a:t>The cost of settling claims</a:t>
            </a:r>
            <a:r>
              <a:rPr lang="en-US" dirty="0"/>
              <a:t> grew in Florida, but subsided after legislative reforms.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86BA7-CB05-4107-96A0-A4C116E8EE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NAIC data, sourced from S&amp;P Global Market Intelligence, Insurance Information Institute.</a:t>
            </a: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F7C1736D-8D60-499F-8220-4FA0E63691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68272" y="2342367"/>
            <a:ext cx="1655915" cy="493813"/>
          </a:xfrm>
          <a:prstGeom prst="wedgeRectCallout">
            <a:avLst>
              <a:gd name="adj1" fmla="val 50359"/>
              <a:gd name="adj2" fmla="val 75089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45720" bIns="45720" anchor="ctr"/>
          <a:lstStyle/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PIP reforms take effect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4BDAB6B-9B97-48BF-9698-3ED6049EB8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99492" y="3253636"/>
            <a:ext cx="1808433" cy="667064"/>
          </a:xfrm>
          <a:prstGeom prst="wedgeRectCallout">
            <a:avLst>
              <a:gd name="adj1" fmla="val -33638"/>
              <a:gd name="adj2" fmla="val 75089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45720" bIns="45720" anchor="ctr"/>
          <a:lstStyle/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Impacts of reform appear on insurer balance sheets</a:t>
            </a:r>
          </a:p>
        </p:txBody>
      </p:sp>
    </p:spTree>
    <p:extLst>
      <p:ext uri="{BB962C8B-B14F-4D97-AF65-F5344CB8AC3E}">
        <p14:creationId xmlns:p14="http://schemas.microsoft.com/office/powerpoint/2010/main" val="39328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8E3E-F24C-4C0C-926C-827FE000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00" y="415235"/>
            <a:ext cx="8458200" cy="950976"/>
          </a:xfrm>
        </p:spPr>
        <p:txBody>
          <a:bodyPr/>
          <a:lstStyle/>
          <a:p>
            <a:r>
              <a:rPr lang="en-US" dirty="0"/>
              <a:t>No-fault AOB lawsuits are ticking back up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120CBB9-3DBC-4BCB-80FB-56E659C4C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975453"/>
              </p:ext>
            </p:extLst>
          </p:nvPr>
        </p:nvGraphicFramePr>
        <p:xfrm>
          <a:off x="385763" y="1884363"/>
          <a:ext cx="8458200" cy="404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4FFFA-1051-4B2D-9BB4-9E14B34B0B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5491" y="969264"/>
            <a:ext cx="8454009" cy="396947"/>
          </a:xfrm>
        </p:spPr>
        <p:txBody>
          <a:bodyPr/>
          <a:lstStyle/>
          <a:p>
            <a:r>
              <a:rPr lang="en-US" dirty="0"/>
              <a:t>We can expect legal costs – and premiums – to increase soon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B7FEB-C84B-48B7-B907-18F8362226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Florida Department of Financial Services Service of Process Database, 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302564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CFA6-E975-457E-B719-C2A2D3E7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91" y="415235"/>
            <a:ext cx="8458200" cy="950976"/>
          </a:xfrm>
        </p:spPr>
        <p:txBody>
          <a:bodyPr/>
          <a:lstStyle/>
          <a:p>
            <a:r>
              <a:rPr lang="en-US" sz="2500" dirty="0"/>
              <a:t>AOB abuse increases – and spreads beyond South Florida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540E95-FF13-4A0D-884A-1E23D14C6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614360"/>
              </p:ext>
            </p:extLst>
          </p:nvPr>
        </p:nvGraphicFramePr>
        <p:xfrm>
          <a:off x="385763" y="1287671"/>
          <a:ext cx="8458200" cy="463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78C02-7516-4193-AC6F-908073FDE42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*Miami-Dade, Broward, and Palm Beach Counties. </a:t>
            </a:r>
          </a:p>
          <a:p>
            <a:r>
              <a:rPr lang="en-US" dirty="0"/>
              <a:t>Source: Florida Department of Financial Services Service of Process Database, 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399352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3C32-6A7A-4053-A9E5-BAFE5A31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spread to auto glass virtually overnight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23026E5-D472-4772-A201-A942305AC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768389"/>
              </p:ext>
            </p:extLst>
          </p:nvPr>
        </p:nvGraphicFramePr>
        <p:xfrm>
          <a:off x="385763" y="785813"/>
          <a:ext cx="8458200" cy="513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33666-8376-4C6A-8A8E-F6BA90CFC7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Florida Department of Financial Services Service of Process Database, 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215205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C5652-21B9-4B75-953C-7E5C627F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problem been addressed?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FEE5E0C-2998-419E-AF1A-F5AFA64CB7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580871"/>
              </p:ext>
            </p:extLst>
          </p:nvPr>
        </p:nvGraphicFramePr>
        <p:xfrm>
          <a:off x="385763" y="730250"/>
          <a:ext cx="8458200" cy="519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DCB96-AF32-4EA8-8439-18E6970688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*Pinellas, Hillsborough, Orange, Volusia, Osceola, Polk and Seminole Counties.</a:t>
            </a:r>
          </a:p>
          <a:p>
            <a:r>
              <a:rPr lang="en-US" dirty="0"/>
              <a:t>Source: Florida Department of Financial Services Service of Process Database, 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387225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19B6-A60E-452F-A362-621DBB88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auto glass abuse impacting legal costs?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1D5627E-1F08-49DE-A004-8BA90C092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363242"/>
              </p:ext>
            </p:extLst>
          </p:nvPr>
        </p:nvGraphicFramePr>
        <p:xfrm>
          <a:off x="385763" y="854765"/>
          <a:ext cx="8458200" cy="5069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A90DD-4A0D-42C1-9D4B-0FF510765A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NAIC data, sourced from S&amp;P Global Market Intelligence, Insurance Information Institute. </a:t>
            </a:r>
          </a:p>
        </p:txBody>
      </p:sp>
    </p:spTree>
    <p:extLst>
      <p:ext uri="{BB962C8B-B14F-4D97-AF65-F5344CB8AC3E}">
        <p14:creationId xmlns:p14="http://schemas.microsoft.com/office/powerpoint/2010/main" val="271411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ub-section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12704</TotalTime>
  <Words>466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Symbol</vt:lpstr>
      <vt:lpstr>Wingdings</vt:lpstr>
      <vt:lpstr>Wingdings 3</vt:lpstr>
      <vt:lpstr>Office Theme</vt:lpstr>
      <vt:lpstr>Sub-section</vt:lpstr>
      <vt:lpstr>Blank</vt:lpstr>
      <vt:lpstr>Florida’s assignment of benefits crisis</vt:lpstr>
      <vt:lpstr>Florida’s legal environment drives abuse</vt:lpstr>
      <vt:lpstr>The abuse is spreading across Florida</vt:lpstr>
      <vt:lpstr>AOB abuse and impacts on PIP legal costs</vt:lpstr>
      <vt:lpstr>No-fault AOB lawsuits are ticking back up</vt:lpstr>
      <vt:lpstr>AOB abuse increases – and spreads beyond South Florida</vt:lpstr>
      <vt:lpstr>Abuse spread to auto glass virtually overnight</vt:lpstr>
      <vt:lpstr>Has the problem been addressed?</vt:lpstr>
      <vt:lpstr>Is auto glass abuse impacting legal costs?</vt:lpstr>
      <vt:lpstr>Thank you!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P14228 - III PPT Template 4:3</dc:description>
  <cp:lastModifiedBy>Lewis, Charlene</cp:lastModifiedBy>
  <cp:revision>218</cp:revision>
  <cp:lastPrinted>2019-02-01T04:07:44Z</cp:lastPrinted>
  <dcterms:created xsi:type="dcterms:W3CDTF">2011-11-02T14:24:24Z</dcterms:created>
  <dcterms:modified xsi:type="dcterms:W3CDTF">2019-02-08T13:08:52Z</dcterms:modified>
</cp:coreProperties>
</file>